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316" r:id="rId4"/>
    <p:sldId id="324" r:id="rId5"/>
    <p:sldId id="317" r:id="rId6"/>
    <p:sldId id="318" r:id="rId7"/>
    <p:sldId id="323" r:id="rId8"/>
    <p:sldId id="326" r:id="rId9"/>
    <p:sldId id="327" r:id="rId10"/>
    <p:sldId id="328" r:id="rId11"/>
    <p:sldId id="329" r:id="rId12"/>
    <p:sldId id="331" r:id="rId13"/>
    <p:sldId id="330" r:id="rId14"/>
    <p:sldId id="333" r:id="rId15"/>
    <p:sldId id="332" r:id="rId16"/>
    <p:sldId id="334" r:id="rId17"/>
    <p:sldId id="335" r:id="rId18"/>
    <p:sldId id="336" r:id="rId19"/>
    <p:sldId id="325" r:id="rId20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294" y="0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r">
              <a:defRPr sz="1200"/>
            </a:lvl1pPr>
          </a:lstStyle>
          <a:p>
            <a:fld id="{9118566E-7815-48FA-8E72-1B891764FCBB}" type="datetimeFigureOut">
              <a:rPr lang="de-AT" smtClean="0"/>
              <a:t>08.11.2014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305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294" y="9429305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r">
              <a:defRPr sz="1200"/>
            </a:lvl1pPr>
          </a:lstStyle>
          <a:p>
            <a:fld id="{5E1AA2B0-FE8C-4352-85C2-B59065EC014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85623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3105" tIns="46554" rIns="93105" bIns="46554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3105" tIns="46554" rIns="93105" bIns="46554" rtlCol="0"/>
          <a:lstStyle>
            <a:lvl1pPr algn="r">
              <a:defRPr sz="1200"/>
            </a:lvl1pPr>
          </a:lstStyle>
          <a:p>
            <a:fld id="{13B1339D-8908-44B8-9F5E-6FD73B726F1F}" type="datetimeFigureOut">
              <a:rPr lang="de-AT" smtClean="0"/>
              <a:t>08.11.2014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05" tIns="46554" rIns="93105" bIns="46554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3105" tIns="46554" rIns="93105" bIns="46554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3105" tIns="46554" rIns="93105" bIns="46554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</p:spPr>
        <p:txBody>
          <a:bodyPr vert="horz" lIns="93105" tIns="46554" rIns="93105" bIns="46554" rtlCol="0" anchor="b"/>
          <a:lstStyle>
            <a:lvl1pPr algn="r">
              <a:defRPr sz="1200"/>
            </a:lvl1pPr>
          </a:lstStyle>
          <a:p>
            <a:fld id="{B412B655-D7BC-44E7-8F9B-0045EB4B775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63617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EE459-9EE5-4C96-85DA-ED6486E510D8}" type="datetime1">
              <a:rPr lang="de-AT" smtClean="0"/>
              <a:t>08.11.2014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9E6-C09B-43D1-9FC6-D22ACB2667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12711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97DA-9F8F-41E8-A054-4FBAA3B86BDF}" type="datetime1">
              <a:rPr lang="de-AT" smtClean="0"/>
              <a:t>08.11.2014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9E6-C09B-43D1-9FC6-D22ACB2667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5820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31B28-1C98-42DA-A93C-FED589ED6733}" type="datetime1">
              <a:rPr lang="de-AT" smtClean="0"/>
              <a:t>08.11.2014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9E6-C09B-43D1-9FC6-D22ACB2667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93438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9ED8-A498-4064-915F-FB74A1FA29EC}" type="datetime1">
              <a:rPr lang="de-AT" smtClean="0"/>
              <a:t>08.11.2014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9E6-C09B-43D1-9FC6-D22ACB2667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84398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44029-5BAB-464B-907C-2A66ACC1770A}" type="datetime1">
              <a:rPr lang="de-AT" smtClean="0"/>
              <a:t>08.11.2014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9E6-C09B-43D1-9FC6-D22ACB2667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17156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2F61-3197-40C7-8AAD-3C4578FDFAFA}" type="datetime1">
              <a:rPr lang="de-AT" smtClean="0"/>
              <a:t>08.11.2014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9E6-C09B-43D1-9FC6-D22ACB2667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84432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6171-169D-499A-B4DA-893986783DB0}" type="datetime1">
              <a:rPr lang="de-AT" smtClean="0"/>
              <a:t>08.11.2014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9E6-C09B-43D1-9FC6-D22ACB2667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385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4848A-0E6A-4934-B4B6-EB9E1D22F8F1}" type="datetime1">
              <a:rPr lang="de-AT" smtClean="0"/>
              <a:t>08.11.2014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9E6-C09B-43D1-9FC6-D22ACB2667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39260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8FA38-8B4D-4EF6-A230-681A4406266D}" type="datetime1">
              <a:rPr lang="de-AT" smtClean="0"/>
              <a:t>08.11.2014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9E6-C09B-43D1-9FC6-D22ACB2667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32274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8E26-3310-4BA8-BE41-3E0D011B853C}" type="datetime1">
              <a:rPr lang="de-AT" smtClean="0"/>
              <a:t>08.11.2014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9E6-C09B-43D1-9FC6-D22ACB2667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813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AB92-A1D0-4512-82D1-B6250121FC40}" type="datetime1">
              <a:rPr lang="de-AT" smtClean="0"/>
              <a:t>08.11.2014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9E6-C09B-43D1-9FC6-D22ACB2667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21025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34BAB-44E0-40F5-AF42-8D65686B972C}" type="datetime1">
              <a:rPr lang="de-AT" smtClean="0"/>
              <a:t>08.11.2014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C59E6-C09B-43D1-9FC6-D22ACB2667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60252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7504" y="116633"/>
            <a:ext cx="7992888" cy="1717722"/>
            <a:chOff x="106860975" y="105289350"/>
            <a:chExt cx="6645599" cy="2457171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06860975" y="105289350"/>
              <a:ext cx="4302193" cy="2457171"/>
            </a:xfrm>
            <a:prstGeom prst="rect">
              <a:avLst/>
            </a:prstGeom>
            <a:gradFill rotWithShape="1">
              <a:gsLst>
                <a:gs pos="0">
                  <a:srgbClr val="CCCCE6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08195225" y="105780388"/>
              <a:ext cx="5311349" cy="147334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r>
                <a:rPr lang="de-AT" dirty="0" smtClean="0"/>
                <a:t>Appell</a:t>
              </a:r>
              <a:endParaRPr lang="de-AT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08639089" y="105780388"/>
              <a:ext cx="444530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08639089" y="105289350"/>
              <a:ext cx="444530" cy="491038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08194561" y="105780388"/>
              <a:ext cx="444528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107750030" y="106271427"/>
              <a:ext cx="444530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108194561" y="106271427"/>
              <a:ext cx="444528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107750030" y="106762466"/>
              <a:ext cx="444530" cy="491041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107305502" y="105780388"/>
              <a:ext cx="444528" cy="49103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</p:grpSp>
      <p:sp>
        <p:nvSpPr>
          <p:cNvPr id="15" name="Textfeld 14"/>
          <p:cNvSpPr txBox="1"/>
          <p:nvPr/>
        </p:nvSpPr>
        <p:spPr>
          <a:xfrm>
            <a:off x="3203848" y="689998"/>
            <a:ext cx="45502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err="1" smtClean="0">
                <a:solidFill>
                  <a:schemeClr val="bg1"/>
                </a:solidFill>
              </a:rPr>
              <a:t>Appellator</a:t>
            </a:r>
            <a:r>
              <a:rPr lang="de-AT" dirty="0" smtClean="0">
                <a:solidFill>
                  <a:schemeClr val="bg1"/>
                </a:solidFill>
              </a:rPr>
              <a:t> Steuerberatungsgesellschaft </a:t>
            </a:r>
            <a:r>
              <a:rPr lang="de-AT" dirty="0" err="1" smtClean="0">
                <a:solidFill>
                  <a:schemeClr val="bg1"/>
                </a:solidFill>
              </a:rPr>
              <a:t>m.b.H</a:t>
            </a:r>
            <a:r>
              <a:rPr lang="de-AT" dirty="0" smtClean="0">
                <a:solidFill>
                  <a:schemeClr val="bg1"/>
                </a:solidFill>
              </a:rPr>
              <a:t>.</a:t>
            </a:r>
          </a:p>
          <a:p>
            <a:r>
              <a:rPr lang="de-AT" dirty="0" smtClean="0">
                <a:solidFill>
                  <a:schemeClr val="bg1"/>
                </a:solidFill>
              </a:rPr>
              <a:t>Schenkenstraße 4/6. Stock, 1010 Wien</a:t>
            </a:r>
            <a:endParaRPr lang="de-AT" dirty="0">
              <a:solidFill>
                <a:schemeClr val="bg1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642152" y="40770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e-AT" dirty="0"/>
              <a:t>Private </a:t>
            </a:r>
            <a:r>
              <a:rPr lang="de-AT" dirty="0" smtClean="0"/>
              <a:t>Grundstücksveräußerungen</a:t>
            </a:r>
            <a:br>
              <a:rPr lang="de-AT" dirty="0" smtClean="0"/>
            </a:br>
            <a:r>
              <a:rPr lang="de-AT" dirty="0" smtClean="0"/>
              <a:t>in der </a:t>
            </a:r>
            <a:r>
              <a:rPr lang="de-AT" dirty="0" err="1" smtClean="0"/>
              <a:t>ESt</a:t>
            </a:r>
            <a:r>
              <a:rPr lang="de-AT" dirty="0"/>
              <a:t/>
            </a:r>
            <a:br>
              <a:rPr lang="de-AT" dirty="0"/>
            </a:br>
            <a:endParaRPr lang="de-AT" dirty="0"/>
          </a:p>
        </p:txBody>
      </p:sp>
      <p:sp>
        <p:nvSpPr>
          <p:cNvPr id="14" name="Untertitel 13"/>
          <p:cNvSpPr>
            <a:spLocks noGrp="1"/>
          </p:cNvSpPr>
          <p:nvPr>
            <p:ph type="subTitle" idx="1"/>
          </p:nvPr>
        </p:nvSpPr>
        <p:spPr>
          <a:xfrm>
            <a:off x="1259632" y="2564904"/>
            <a:ext cx="6400800" cy="1152128"/>
          </a:xfrm>
        </p:spPr>
        <p:txBody>
          <a:bodyPr>
            <a:normAutofit/>
          </a:bodyPr>
          <a:lstStyle/>
          <a:p>
            <a:r>
              <a:rPr lang="de-AT" dirty="0" smtClean="0">
                <a:solidFill>
                  <a:schemeClr val="tx1"/>
                </a:solidFill>
                <a:latin typeface="+mj-lt"/>
              </a:rPr>
              <a:t>Mag. Klaus Fritsch</a:t>
            </a:r>
            <a:endParaRPr lang="de-AT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Foliennummernplatzhalt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9E6-C09B-43D1-9FC6-D22ACB2667B9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3668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47729"/>
            <a:ext cx="9144000" cy="510271"/>
            <a:chOff x="106860975" y="105289350"/>
            <a:chExt cx="6645599" cy="2457171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06860975" y="105289350"/>
              <a:ext cx="4302193" cy="2457171"/>
            </a:xfrm>
            <a:prstGeom prst="rect">
              <a:avLst/>
            </a:prstGeom>
            <a:gradFill rotWithShape="1">
              <a:gsLst>
                <a:gs pos="0">
                  <a:srgbClr val="CCCCE6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08195225" y="105780388"/>
              <a:ext cx="5311349" cy="147334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08639089" y="105780388"/>
              <a:ext cx="444530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08639089" y="105289350"/>
              <a:ext cx="444530" cy="491038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08194561" y="105780388"/>
              <a:ext cx="444528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107750030" y="106271427"/>
              <a:ext cx="444530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108194561" y="106271427"/>
              <a:ext cx="444528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107750030" y="106762466"/>
              <a:ext cx="444530" cy="491041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107305502" y="105780388"/>
              <a:ext cx="444528" cy="49103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de-AT" sz="3000" dirty="0" smtClean="0"/>
              <a:t>4. Befreiungsbestimmungen</a:t>
            </a:r>
            <a:br>
              <a:rPr lang="de-AT" sz="3000" dirty="0" smtClean="0"/>
            </a:br>
            <a:r>
              <a:rPr lang="de-AT" sz="3000" dirty="0" smtClean="0"/>
              <a:t>Herstellerbefreiung § 30 (2) Z 2</a:t>
            </a:r>
            <a:endParaRPr lang="de-AT" sz="3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669979"/>
          </a:xfrm>
        </p:spPr>
        <p:txBody>
          <a:bodyPr>
            <a:normAutofit/>
          </a:bodyPr>
          <a:lstStyle/>
          <a:p>
            <a:endParaRPr lang="de-AT" sz="2200" dirty="0" smtClean="0"/>
          </a:p>
          <a:p>
            <a:r>
              <a:rPr lang="de-AT" sz="2200" dirty="0" smtClean="0"/>
              <a:t>selbst hergestellte </a:t>
            </a:r>
            <a:r>
              <a:rPr lang="de-AT" sz="2200" b="1" dirty="0" smtClean="0"/>
              <a:t>Gebäude</a:t>
            </a:r>
          </a:p>
          <a:p>
            <a:pPr lvl="1"/>
            <a:r>
              <a:rPr lang="de-AT" sz="1800" dirty="0" smtClean="0"/>
              <a:t>Hersteller ist, wer Herstellerinitiative entfaltet und Herstellerrisiko trägt</a:t>
            </a:r>
          </a:p>
          <a:p>
            <a:pPr lvl="2"/>
            <a:r>
              <a:rPr lang="de-AT" sz="1400" dirty="0" smtClean="0"/>
              <a:t>Ziegel schupfen ist nicht erforderlich</a:t>
            </a:r>
          </a:p>
          <a:p>
            <a:pPr lvl="1"/>
            <a:r>
              <a:rPr lang="de-AT" sz="1800" dirty="0" smtClean="0"/>
              <a:t>Grundanteil somit steuerpflichtig</a:t>
            </a:r>
          </a:p>
          <a:p>
            <a:r>
              <a:rPr lang="de-AT" sz="2200" dirty="0" smtClean="0"/>
              <a:t>die nicht innerhalb der letzten 10 Jahre zur Erzielung von Einkünften gedient haben</a:t>
            </a:r>
          </a:p>
          <a:p>
            <a:pPr lvl="1"/>
            <a:r>
              <a:rPr lang="de-AT" sz="1800" dirty="0" smtClean="0"/>
              <a:t>Vermietung, welche als Liebhaberei qualifiziert wird, ist somit unschädlich</a:t>
            </a:r>
            <a:endParaRPr lang="de-AT" sz="1800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9E6-C09B-43D1-9FC6-D22ACB2667B9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0480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47729"/>
            <a:ext cx="9144000" cy="510271"/>
            <a:chOff x="106860975" y="105289350"/>
            <a:chExt cx="6645599" cy="2457171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06860975" y="105289350"/>
              <a:ext cx="4302193" cy="2457171"/>
            </a:xfrm>
            <a:prstGeom prst="rect">
              <a:avLst/>
            </a:prstGeom>
            <a:gradFill rotWithShape="1">
              <a:gsLst>
                <a:gs pos="0">
                  <a:srgbClr val="CCCCE6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08195225" y="105780388"/>
              <a:ext cx="5311349" cy="147334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08639089" y="105780388"/>
              <a:ext cx="444530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08639089" y="105289350"/>
              <a:ext cx="444530" cy="491038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08194561" y="105780388"/>
              <a:ext cx="444528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107750030" y="106271427"/>
              <a:ext cx="444530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108194561" y="106271427"/>
              <a:ext cx="444528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107750030" y="106762466"/>
              <a:ext cx="444530" cy="491041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107305502" y="105780388"/>
              <a:ext cx="444528" cy="49103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de-AT" sz="3000" dirty="0" smtClean="0"/>
              <a:t>5. Bemessungsgrundlage § 30 (3+4)</a:t>
            </a:r>
            <a:endParaRPr lang="de-AT" sz="3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669979"/>
          </a:xfrm>
        </p:spPr>
        <p:txBody>
          <a:bodyPr>
            <a:normAutofit fontScale="92500" lnSpcReduction="10000"/>
          </a:bodyPr>
          <a:lstStyle/>
          <a:p>
            <a:r>
              <a:rPr lang="de-AT" sz="2200" dirty="0" smtClean="0"/>
              <a:t>Unterscheidung Altbestand – Neubestand abhängig von </a:t>
            </a:r>
            <a:r>
              <a:rPr lang="de-AT" sz="2200" dirty="0" err="1" smtClean="0"/>
              <a:t>Steuerverfangenheit</a:t>
            </a:r>
            <a:r>
              <a:rPr lang="de-AT" sz="2200" dirty="0" smtClean="0"/>
              <a:t> am 31.3.2012</a:t>
            </a:r>
          </a:p>
          <a:p>
            <a:r>
              <a:rPr lang="de-AT" sz="2200" dirty="0" err="1" smtClean="0"/>
              <a:t>Steuerverfangenheit</a:t>
            </a:r>
            <a:r>
              <a:rPr lang="de-AT" sz="2200" dirty="0" smtClean="0"/>
              <a:t> = steuerbar [EStR 2000 </a:t>
            </a:r>
            <a:r>
              <a:rPr lang="de-AT" sz="2200" dirty="0" err="1" smtClean="0"/>
              <a:t>Rz</a:t>
            </a:r>
            <a:r>
              <a:rPr lang="de-AT" sz="2200" dirty="0" smtClean="0"/>
              <a:t> 6654], nicht ob tatsächlich </a:t>
            </a:r>
            <a:r>
              <a:rPr lang="de-AT" sz="2200" smtClean="0"/>
              <a:t>steuerpflichtig gewesen wäre</a:t>
            </a:r>
            <a:endParaRPr lang="de-AT" sz="2200" dirty="0" smtClean="0"/>
          </a:p>
          <a:p>
            <a:r>
              <a:rPr lang="de-AT" sz="2200" dirty="0" smtClean="0"/>
              <a:t>Altbestand</a:t>
            </a:r>
          </a:p>
          <a:p>
            <a:pPr lvl="1"/>
            <a:r>
              <a:rPr lang="de-AT" sz="1800" dirty="0" smtClean="0"/>
              <a:t>Umwidmung nach letztem Ankauf ab 31.12.1987: 40% des Erlöses = pauschalierte AK</a:t>
            </a:r>
          </a:p>
          <a:p>
            <a:pPr lvl="1"/>
            <a:r>
              <a:rPr lang="de-AT" sz="1800" dirty="0" smtClean="0"/>
              <a:t>sonst: 86% des Erlöses = pauschalierte AK</a:t>
            </a:r>
          </a:p>
          <a:p>
            <a:pPr lvl="2"/>
            <a:r>
              <a:rPr lang="de-AT" sz="1400" dirty="0" smtClean="0"/>
              <a:t>14% zuzüglich 50% der 28/3-Beträge der letzten 15 Jahre bis zur Veräußerung</a:t>
            </a:r>
          </a:p>
          <a:p>
            <a:r>
              <a:rPr lang="de-AT" sz="2200" dirty="0" smtClean="0"/>
              <a:t>Neubestand</a:t>
            </a:r>
          </a:p>
          <a:p>
            <a:pPr marL="457200" lvl="1" indent="0">
              <a:buNone/>
            </a:pPr>
            <a:r>
              <a:rPr lang="de-AT" sz="1800" dirty="0" smtClean="0"/>
              <a:t>Erlös – fortgeschriebene AK – Vorsteuerberichtigung – Kosten Selbstberechnung</a:t>
            </a:r>
          </a:p>
          <a:p>
            <a:pPr marL="457200" lvl="1" indent="0">
              <a:buNone/>
            </a:pPr>
            <a:r>
              <a:rPr lang="de-AT" sz="1800" dirty="0" smtClean="0"/>
              <a:t>Inflationsabschlag: 2 % der Einkünfte ab dem beginnenden 11. Jahr</a:t>
            </a:r>
          </a:p>
          <a:p>
            <a:r>
              <a:rPr lang="de-AT" sz="2200" dirty="0" smtClean="0"/>
              <a:t>Abzugsverbot für Werbungskosten, wenn der besondere Steuersatz nach § 30a anwendbar ist</a:t>
            </a:r>
          </a:p>
          <a:p>
            <a:pPr lvl="1"/>
            <a:r>
              <a:rPr lang="de-AT" sz="1800" dirty="0" smtClean="0"/>
              <a:t>Beispiele: Makler des Verkäufers, Zinsen für Anschaffung, Betriebskosten</a:t>
            </a:r>
            <a:endParaRPr lang="de-AT" sz="1800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9E6-C09B-43D1-9FC6-D22ACB2667B9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6592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47729"/>
            <a:ext cx="9144000" cy="510271"/>
            <a:chOff x="106860975" y="105289350"/>
            <a:chExt cx="6645599" cy="2457171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06860975" y="105289350"/>
              <a:ext cx="4302193" cy="2457171"/>
            </a:xfrm>
            <a:prstGeom prst="rect">
              <a:avLst/>
            </a:prstGeom>
            <a:gradFill rotWithShape="1">
              <a:gsLst>
                <a:gs pos="0">
                  <a:srgbClr val="CCCCE6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08195225" y="105780388"/>
              <a:ext cx="5311349" cy="147334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08639089" y="105780388"/>
              <a:ext cx="444530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08639089" y="105289350"/>
              <a:ext cx="444530" cy="491038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08194561" y="105780388"/>
              <a:ext cx="444528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107750030" y="106271427"/>
              <a:ext cx="444530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108194561" y="106271427"/>
              <a:ext cx="444528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107750030" y="106762466"/>
              <a:ext cx="444530" cy="491041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107305502" y="105780388"/>
              <a:ext cx="444528" cy="49103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de-AT" sz="3000" dirty="0" smtClean="0"/>
              <a:t>5. Verlustausgleich § 30 (7)</a:t>
            </a:r>
            <a:endParaRPr lang="de-AT" sz="3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669979"/>
          </a:xfrm>
        </p:spPr>
        <p:txBody>
          <a:bodyPr>
            <a:normAutofit/>
          </a:bodyPr>
          <a:lstStyle/>
          <a:p>
            <a:r>
              <a:rPr lang="de-AT" sz="2200" dirty="0" smtClean="0"/>
              <a:t>negative Ergebnisse sind mit positiven Ergebnissen desselben Jahres ausgleichbar</a:t>
            </a:r>
          </a:p>
          <a:p>
            <a:r>
              <a:rPr lang="de-AT" sz="2200" dirty="0" smtClean="0"/>
              <a:t>Rest zu 50% mit positiven Einkünften aus Vermietung und Verpachtung § 28 desselben Jahres</a:t>
            </a:r>
          </a:p>
          <a:p>
            <a:r>
              <a:rPr lang="de-AT" sz="2200" dirty="0" smtClean="0"/>
              <a:t>darüber hinausgehender Rest verloren</a:t>
            </a:r>
          </a:p>
          <a:p>
            <a:pPr lvl="1"/>
            <a:r>
              <a:rPr lang="de-AT" sz="1800" dirty="0" smtClean="0"/>
              <a:t>auch keine Wartetaste</a:t>
            </a:r>
            <a:endParaRPr lang="de-AT" sz="1800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9E6-C09B-43D1-9FC6-D22ACB2667B9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4579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47729"/>
            <a:ext cx="9144000" cy="510271"/>
            <a:chOff x="106860975" y="105289350"/>
            <a:chExt cx="6645599" cy="2457171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06860975" y="105289350"/>
              <a:ext cx="4302193" cy="2457171"/>
            </a:xfrm>
            <a:prstGeom prst="rect">
              <a:avLst/>
            </a:prstGeom>
            <a:gradFill rotWithShape="1">
              <a:gsLst>
                <a:gs pos="0">
                  <a:srgbClr val="CCCCE6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08195225" y="105780388"/>
              <a:ext cx="5311349" cy="147334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08639089" y="105780388"/>
              <a:ext cx="444530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08639089" y="105289350"/>
              <a:ext cx="444530" cy="491038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08194561" y="105780388"/>
              <a:ext cx="444528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107750030" y="106271427"/>
              <a:ext cx="444530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108194561" y="106271427"/>
              <a:ext cx="444528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107750030" y="106762466"/>
              <a:ext cx="444530" cy="491041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107305502" y="105780388"/>
              <a:ext cx="444528" cy="49103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de-AT" sz="3000" dirty="0" smtClean="0"/>
              <a:t>6. Besonderer Steuersatz § 30a</a:t>
            </a:r>
            <a:endParaRPr lang="de-AT" sz="3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669979"/>
          </a:xfrm>
        </p:spPr>
        <p:txBody>
          <a:bodyPr>
            <a:normAutofit/>
          </a:bodyPr>
          <a:lstStyle/>
          <a:p>
            <a:r>
              <a:rPr lang="de-AT" sz="2200" dirty="0" smtClean="0"/>
              <a:t>Besonderer Steuersatz</a:t>
            </a:r>
          </a:p>
          <a:p>
            <a:pPr lvl="1"/>
            <a:r>
              <a:rPr lang="de-AT" sz="1800" dirty="0" smtClean="0"/>
              <a:t>außerbetrieblich: immer, außer Zufluss in Rentenform</a:t>
            </a:r>
          </a:p>
          <a:p>
            <a:pPr lvl="1"/>
            <a:r>
              <a:rPr lang="de-AT" sz="1800" dirty="0" smtClean="0"/>
              <a:t>betrieblich: Veräußerung, Zuschreibung oder Entnahme, außer</a:t>
            </a:r>
          </a:p>
          <a:p>
            <a:pPr lvl="2"/>
            <a:r>
              <a:rPr lang="de-AT" sz="1400" dirty="0" smtClean="0"/>
              <a:t>Grundstück = Umlaufvermögen</a:t>
            </a:r>
          </a:p>
          <a:p>
            <a:pPr lvl="2"/>
            <a:r>
              <a:rPr lang="de-AT" sz="1400" dirty="0" smtClean="0"/>
              <a:t>Betrieblicher Schwerpunkt gewerbliche Überlassung und gewerbliche Veräußerung</a:t>
            </a:r>
          </a:p>
          <a:p>
            <a:pPr lvl="2"/>
            <a:r>
              <a:rPr lang="de-AT" sz="1400" dirty="0" smtClean="0"/>
              <a:t>Soweit Teilwertabschreibung vorgenommen wurde</a:t>
            </a:r>
          </a:p>
          <a:p>
            <a:pPr lvl="2"/>
            <a:r>
              <a:rPr lang="de-AT" sz="1400" dirty="0" smtClean="0"/>
              <a:t>Soweit stille Reserven im Sinne von § 12 übertragen wurden</a:t>
            </a:r>
          </a:p>
          <a:p>
            <a:r>
              <a:rPr lang="de-AT" sz="2200" dirty="0" smtClean="0"/>
              <a:t>Veräußerung bildet keinen Bestandteil des Gesamtbetrages der Einkünfte und des Einkommens</a:t>
            </a:r>
          </a:p>
          <a:p>
            <a:r>
              <a:rPr lang="de-AT" sz="2200" dirty="0" smtClean="0"/>
              <a:t>Regelbesteuerung möglich</a:t>
            </a:r>
          </a:p>
          <a:p>
            <a:pPr lvl="1"/>
            <a:r>
              <a:rPr lang="de-AT" sz="1800" dirty="0" smtClean="0"/>
              <a:t>führt aber nicht zur Abzugsfähigkeit von Werbungskosten „… anwendbar…“</a:t>
            </a:r>
            <a:endParaRPr lang="de-AT" sz="1800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9E6-C09B-43D1-9FC6-D22ACB2667B9}" type="slidenum">
              <a:rPr lang="de-AT" smtClean="0"/>
              <a:t>13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4853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47729"/>
            <a:ext cx="9144000" cy="510271"/>
            <a:chOff x="106860975" y="105289350"/>
            <a:chExt cx="6645599" cy="2457171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06860975" y="105289350"/>
              <a:ext cx="4302193" cy="2457171"/>
            </a:xfrm>
            <a:prstGeom prst="rect">
              <a:avLst/>
            </a:prstGeom>
            <a:gradFill rotWithShape="1">
              <a:gsLst>
                <a:gs pos="0">
                  <a:srgbClr val="CCCCE6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08195225" y="105780388"/>
              <a:ext cx="5311349" cy="147334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08639089" y="105780388"/>
              <a:ext cx="444530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08639089" y="105289350"/>
              <a:ext cx="444530" cy="491038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08194561" y="105780388"/>
              <a:ext cx="444528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107750030" y="106271427"/>
              <a:ext cx="444530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108194561" y="106271427"/>
              <a:ext cx="444528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107750030" y="106762466"/>
              <a:ext cx="444530" cy="491041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107305502" y="105780388"/>
              <a:ext cx="444528" cy="49103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de-AT" sz="3000" dirty="0" smtClean="0"/>
              <a:t>7. Erhebungsform </a:t>
            </a:r>
            <a:r>
              <a:rPr lang="de-AT" sz="3000" dirty="0" err="1" smtClean="0"/>
              <a:t>ImmoESt</a:t>
            </a:r>
            <a:endParaRPr lang="de-AT" sz="3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669979"/>
          </a:xfrm>
        </p:spPr>
        <p:txBody>
          <a:bodyPr>
            <a:normAutofit/>
          </a:bodyPr>
          <a:lstStyle/>
          <a:p>
            <a:r>
              <a:rPr lang="de-AT" sz="2200" dirty="0" smtClean="0"/>
              <a:t>vom Parteienvertreter</a:t>
            </a:r>
          </a:p>
          <a:p>
            <a:pPr lvl="1"/>
            <a:r>
              <a:rPr lang="de-AT" sz="1800" dirty="0" smtClean="0"/>
              <a:t>Rechtsanwalt, Notar</a:t>
            </a:r>
          </a:p>
          <a:p>
            <a:r>
              <a:rPr lang="de-AT" sz="2200" dirty="0" smtClean="0"/>
              <a:t>anlässlich Selbstbemessung </a:t>
            </a:r>
            <a:r>
              <a:rPr lang="de-AT" sz="2200" dirty="0" err="1" smtClean="0"/>
              <a:t>GrESt</a:t>
            </a:r>
            <a:endParaRPr lang="de-AT" sz="2200" dirty="0" smtClean="0"/>
          </a:p>
          <a:p>
            <a:r>
              <a:rPr lang="de-AT" sz="2200" dirty="0" smtClean="0"/>
              <a:t>alternativ: besondere Vorauszahlung</a:t>
            </a:r>
            <a:endParaRPr lang="de-AT" sz="2200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9E6-C09B-43D1-9FC6-D22ACB2667B9}" type="slidenum">
              <a:rPr lang="de-AT" smtClean="0"/>
              <a:t>14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516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47729"/>
            <a:ext cx="9144000" cy="510271"/>
            <a:chOff x="106860975" y="105289350"/>
            <a:chExt cx="6645599" cy="2457171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06860975" y="105289350"/>
              <a:ext cx="4302193" cy="2457171"/>
            </a:xfrm>
            <a:prstGeom prst="rect">
              <a:avLst/>
            </a:prstGeom>
            <a:gradFill rotWithShape="1">
              <a:gsLst>
                <a:gs pos="0">
                  <a:srgbClr val="CCCCE6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08195225" y="105780388"/>
              <a:ext cx="5311349" cy="147334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08639089" y="105780388"/>
              <a:ext cx="444530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08639089" y="105289350"/>
              <a:ext cx="444530" cy="491038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08194561" y="105780388"/>
              <a:ext cx="444528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107750030" y="106271427"/>
              <a:ext cx="444530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108194561" y="106271427"/>
              <a:ext cx="444528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107750030" y="106762466"/>
              <a:ext cx="444530" cy="491041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107305502" y="105780388"/>
              <a:ext cx="444528" cy="49103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de-AT" sz="3000" dirty="0" smtClean="0"/>
              <a:t>8. Beispiel 1</a:t>
            </a:r>
            <a:endParaRPr lang="de-AT" sz="3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6699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sz="2200" dirty="0" smtClean="0"/>
              <a:t>A, B und C kaufen am 1.1.2007 ein Grundstück und errichten darauf ein Mehrfamilienhaus mit 3 Wohnung im ideellen Miteigentum, welches am 31.7.2007 fertig wird.</a:t>
            </a:r>
          </a:p>
          <a:p>
            <a:r>
              <a:rPr lang="de-AT" sz="2200" dirty="0" smtClean="0"/>
              <a:t>A bewohnt von Beginn an seinen Anteil mit seiner Familie.</a:t>
            </a:r>
          </a:p>
          <a:p>
            <a:r>
              <a:rPr lang="de-AT" sz="2200" dirty="0" smtClean="0"/>
              <a:t>B wohnt mit seiner Frau seit Fertigstellung in dem Haus, schenkt aber im März 2009 seinen Anteil seiner Frau.</a:t>
            </a:r>
          </a:p>
          <a:p>
            <a:r>
              <a:rPr lang="de-AT" sz="2200" dirty="0" smtClean="0"/>
              <a:t>C vermietet seinen Anteil von Anfang an.</a:t>
            </a:r>
          </a:p>
          <a:p>
            <a:pPr marL="0" indent="0">
              <a:buNone/>
            </a:pPr>
            <a:r>
              <a:rPr lang="de-AT" sz="2200" dirty="0" smtClean="0"/>
              <a:t>Die Liegenschaft wird im Dezember 2012 verkauft.</a:t>
            </a:r>
            <a:endParaRPr lang="de-AT" sz="1800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9E6-C09B-43D1-9FC6-D22ACB2667B9}" type="slidenum">
              <a:rPr lang="de-AT" smtClean="0"/>
              <a:t>15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14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47729"/>
            <a:ext cx="9144000" cy="510271"/>
            <a:chOff x="106860975" y="105289350"/>
            <a:chExt cx="6645599" cy="2457171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06860975" y="105289350"/>
              <a:ext cx="4302193" cy="2457171"/>
            </a:xfrm>
            <a:prstGeom prst="rect">
              <a:avLst/>
            </a:prstGeom>
            <a:gradFill rotWithShape="1">
              <a:gsLst>
                <a:gs pos="0">
                  <a:srgbClr val="CCCCE6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08195225" y="105780388"/>
              <a:ext cx="5311349" cy="147334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08639089" y="105780388"/>
              <a:ext cx="444530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08639089" y="105289350"/>
              <a:ext cx="444530" cy="491038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08194561" y="105780388"/>
              <a:ext cx="444528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107750030" y="106271427"/>
              <a:ext cx="444530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108194561" y="106271427"/>
              <a:ext cx="444528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107750030" y="106762466"/>
              <a:ext cx="444530" cy="491041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107305502" y="105780388"/>
              <a:ext cx="444528" cy="49103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de-AT" sz="3000" dirty="0" smtClean="0"/>
              <a:t>8. Lösung 1</a:t>
            </a:r>
            <a:endParaRPr lang="de-AT" sz="3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6699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sz="1800" dirty="0" smtClean="0"/>
              <a:t>Haus hat 3 Wohneinheiten: kein Einfamilienhaus im Sinne von § 18 (1) Z 3 b EStG. =&gt; kein Anwendungsfall der Hauptwohnsitzbefreiung.</a:t>
            </a:r>
          </a:p>
          <a:p>
            <a:r>
              <a:rPr lang="de-AT" sz="1800" dirty="0" smtClean="0"/>
              <a:t>A: Nach Sachverhalt trägt A offensichtlich Herstellerinitiative und trägt Herstellerrisiko =&gt; Herstellerbefreiung anwendbar, befreit ist aber nur das Gebäude.</a:t>
            </a:r>
          </a:p>
          <a:p>
            <a:r>
              <a:rPr lang="de-AT" sz="1800" dirty="0" smtClean="0"/>
              <a:t>B: Verkäuferin ist Fr. B. Diese hat das Gebäude aber nicht hergestellt, das war ihr Mann. Die Herstellereigenschaft geht nicht auf den unentgeltlichen Rechtsnachfolger über. Der Verkauf ist steuerpflichtig.</a:t>
            </a:r>
          </a:p>
          <a:p>
            <a:r>
              <a:rPr lang="de-AT" sz="1800" dirty="0" smtClean="0"/>
              <a:t>C: Vermietet die Liegenschaft. Ausschluss von der Herstellerbefreiung. Der Verkauf ist steuerpflichtig.</a:t>
            </a:r>
            <a:endParaRPr lang="de-AT" sz="1800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9E6-C09B-43D1-9FC6-D22ACB2667B9}" type="slidenum">
              <a:rPr lang="de-AT" smtClean="0"/>
              <a:t>16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7923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47729"/>
            <a:ext cx="9144000" cy="510271"/>
            <a:chOff x="106860975" y="105289350"/>
            <a:chExt cx="6645599" cy="2457171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06860975" y="105289350"/>
              <a:ext cx="4302193" cy="2457171"/>
            </a:xfrm>
            <a:prstGeom prst="rect">
              <a:avLst/>
            </a:prstGeom>
            <a:gradFill rotWithShape="1">
              <a:gsLst>
                <a:gs pos="0">
                  <a:srgbClr val="CCCCE6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08195225" y="105780388"/>
              <a:ext cx="5311349" cy="147334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08639089" y="105780388"/>
              <a:ext cx="444530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08639089" y="105289350"/>
              <a:ext cx="444530" cy="491038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08194561" y="105780388"/>
              <a:ext cx="444528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107750030" y="106271427"/>
              <a:ext cx="444530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108194561" y="106271427"/>
              <a:ext cx="444528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107750030" y="106762466"/>
              <a:ext cx="444530" cy="491041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107305502" y="105780388"/>
              <a:ext cx="444528" cy="49103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de-AT" sz="3000" dirty="0" smtClean="0"/>
              <a:t>8. Beispiel 2</a:t>
            </a:r>
            <a:endParaRPr lang="de-AT" sz="3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6699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sz="2200" dirty="0" smtClean="0"/>
              <a:t>A, B und C kaufen am 1.1.2007 ein Grundstück und errichten darauf ein Mehrfamilienhaus mit 3 Wohnung im ideellen Miteigentum, welches am 31.7.2007 fertig wird.</a:t>
            </a:r>
          </a:p>
          <a:p>
            <a:r>
              <a:rPr lang="de-AT" sz="2200" dirty="0" smtClean="0"/>
              <a:t>A bewohnt von Beginn an seinen Anteil mit seiner Familie.</a:t>
            </a:r>
          </a:p>
          <a:p>
            <a:r>
              <a:rPr lang="de-AT" sz="2200" dirty="0" smtClean="0"/>
              <a:t>B wohnt mit seiner Frau seit Fertigstellung in dem Haus, schenkt aber im März 2009 seinen Anteil seiner Frau.</a:t>
            </a:r>
          </a:p>
          <a:p>
            <a:r>
              <a:rPr lang="de-AT" sz="2200" dirty="0" smtClean="0"/>
              <a:t>C vermietet seinen Anteil von Anfang an.</a:t>
            </a:r>
          </a:p>
          <a:p>
            <a:pPr marL="0" indent="0">
              <a:buNone/>
            </a:pPr>
            <a:endParaRPr lang="de-AT" sz="2200" dirty="0" smtClean="0"/>
          </a:p>
          <a:p>
            <a:pPr marL="0" indent="0">
              <a:buNone/>
            </a:pPr>
            <a:r>
              <a:rPr lang="de-AT" sz="2200" dirty="0" smtClean="0"/>
              <a:t>Im Juni 2010 wird Wohnungseigentum begründet.</a:t>
            </a:r>
          </a:p>
          <a:p>
            <a:pPr marL="0" indent="0">
              <a:buNone/>
            </a:pPr>
            <a:endParaRPr lang="de-AT" sz="2200" dirty="0"/>
          </a:p>
          <a:p>
            <a:pPr marL="0" indent="0">
              <a:buNone/>
            </a:pPr>
            <a:r>
              <a:rPr lang="de-AT" sz="2200" dirty="0" smtClean="0"/>
              <a:t>Die gesamte Liegenschaft bestehend aus 3 Eigentumswohnungen wird im Dezember 2012 verkauft.</a:t>
            </a:r>
            <a:endParaRPr lang="de-AT" sz="1800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9E6-C09B-43D1-9FC6-D22ACB2667B9}" type="slidenum">
              <a:rPr lang="de-AT" smtClean="0"/>
              <a:t>17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4593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47729"/>
            <a:ext cx="9144000" cy="510271"/>
            <a:chOff x="106860975" y="105289350"/>
            <a:chExt cx="6645599" cy="2457171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06860975" y="105289350"/>
              <a:ext cx="4302193" cy="2457171"/>
            </a:xfrm>
            <a:prstGeom prst="rect">
              <a:avLst/>
            </a:prstGeom>
            <a:gradFill rotWithShape="1">
              <a:gsLst>
                <a:gs pos="0">
                  <a:srgbClr val="CCCCE6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08195225" y="105780388"/>
              <a:ext cx="5311349" cy="147334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08639089" y="105780388"/>
              <a:ext cx="444530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08639089" y="105289350"/>
              <a:ext cx="444530" cy="491038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08194561" y="105780388"/>
              <a:ext cx="444528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107750030" y="106271427"/>
              <a:ext cx="444530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108194561" y="106271427"/>
              <a:ext cx="444528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107750030" y="106762466"/>
              <a:ext cx="444530" cy="491041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107305502" y="105780388"/>
              <a:ext cx="444528" cy="49103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de-AT" sz="3000" dirty="0" smtClean="0"/>
              <a:t>8. Lösung 2</a:t>
            </a:r>
            <a:endParaRPr lang="de-AT" sz="3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79301"/>
            <a:ext cx="8219256" cy="48860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AT" sz="2200" dirty="0" smtClean="0"/>
              <a:t>Die </a:t>
            </a:r>
            <a:r>
              <a:rPr lang="de-AT" sz="2200" dirty="0" err="1" smtClean="0"/>
              <a:t>Parifizierung</a:t>
            </a:r>
            <a:r>
              <a:rPr lang="de-AT" sz="2200" dirty="0" smtClean="0"/>
              <a:t> stellt keinen Tausch, sondern eine Konkretisierung der Miteigentumsanteile dar [EStR 2000 </a:t>
            </a:r>
            <a:r>
              <a:rPr lang="de-AT" sz="2200" dirty="0" err="1" smtClean="0"/>
              <a:t>Rz</a:t>
            </a:r>
            <a:r>
              <a:rPr lang="de-AT" sz="2200" dirty="0" smtClean="0"/>
              <a:t> 6624].</a:t>
            </a:r>
          </a:p>
          <a:p>
            <a:pPr marL="0" indent="0">
              <a:buNone/>
            </a:pPr>
            <a:r>
              <a:rPr lang="de-AT" sz="2200" dirty="0" smtClean="0"/>
              <a:t>Die Eigentumswohnung tritt in die Rechtsstellung des bisherigen Grundstückes ein.</a:t>
            </a:r>
          </a:p>
          <a:p>
            <a:pPr marL="0" indent="0">
              <a:buNone/>
            </a:pPr>
            <a:r>
              <a:rPr lang="de-AT" sz="2200" dirty="0" smtClean="0"/>
              <a:t>Nach </a:t>
            </a:r>
            <a:r>
              <a:rPr lang="de-AT" sz="2200" dirty="0" err="1" smtClean="0"/>
              <a:t>Parifizierung</a:t>
            </a:r>
            <a:r>
              <a:rPr lang="de-AT" sz="2200" dirty="0" smtClean="0"/>
              <a:t> liegen 3 Eigentumswohnungen im Sinne von § 18 (1) Z 3 b EStG vor und die Hauptwohnsitzbefreiung ist prinzipiell anwendbar.</a:t>
            </a:r>
          </a:p>
          <a:p>
            <a:pPr marL="0" indent="0">
              <a:buNone/>
            </a:pPr>
            <a:r>
              <a:rPr lang="de-AT" sz="2200" dirty="0" smtClean="0"/>
              <a:t>Dies sowohl Tatbestand a (2 Jahre) als auch Tatbestand b (5 Jahre), weil die Herstellung des Hauses als Anschaffung gilt [2. </a:t>
            </a:r>
            <a:r>
              <a:rPr lang="de-AT" sz="2200" dirty="0" err="1" smtClean="0"/>
              <a:t>AbgÄndG</a:t>
            </a:r>
            <a:r>
              <a:rPr lang="de-AT" sz="2200" dirty="0" smtClean="0"/>
              <a:t> 2014 – bisher EStR 2000 </a:t>
            </a:r>
            <a:r>
              <a:rPr lang="de-AT" sz="2200" dirty="0" err="1" smtClean="0"/>
              <a:t>Rz</a:t>
            </a:r>
            <a:r>
              <a:rPr lang="de-AT" sz="2200" dirty="0" smtClean="0"/>
              <a:t> 6639f]</a:t>
            </a:r>
          </a:p>
          <a:p>
            <a:r>
              <a:rPr lang="de-AT" sz="2200" dirty="0" smtClean="0"/>
              <a:t>A: HWS-Befreiung, alles ist befreit</a:t>
            </a:r>
          </a:p>
          <a:p>
            <a:r>
              <a:rPr lang="de-AT" sz="2200" dirty="0" smtClean="0"/>
              <a:t>B: nach Angabe zu vermuten, dass Frau B gemeinsam mit ihrem Mann dort den HWS hatte</a:t>
            </a:r>
          </a:p>
          <a:p>
            <a:r>
              <a:rPr lang="de-AT" sz="2200" dirty="0" smtClean="0"/>
              <a:t>C: unverändert steuerpflichtig</a:t>
            </a:r>
          </a:p>
          <a:p>
            <a:pPr marL="0" indent="0">
              <a:buNone/>
            </a:pPr>
            <a:endParaRPr lang="de-AT" sz="1800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9E6-C09B-43D1-9FC6-D22ACB2667B9}" type="slidenum">
              <a:rPr lang="de-AT" smtClean="0"/>
              <a:t>18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2288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47729"/>
            <a:ext cx="9144000" cy="510271"/>
            <a:chOff x="106860975" y="105289350"/>
            <a:chExt cx="6645599" cy="2457171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06860975" y="105289350"/>
              <a:ext cx="4302193" cy="2457171"/>
            </a:xfrm>
            <a:prstGeom prst="rect">
              <a:avLst/>
            </a:prstGeom>
            <a:gradFill rotWithShape="1">
              <a:gsLst>
                <a:gs pos="0">
                  <a:srgbClr val="CCCCE6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08195225" y="105780388"/>
              <a:ext cx="5311349" cy="147334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08639089" y="105780388"/>
              <a:ext cx="444530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08639089" y="105289350"/>
              <a:ext cx="444530" cy="491038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08194561" y="105780388"/>
              <a:ext cx="444528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107750030" y="106271427"/>
              <a:ext cx="444530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108194561" y="106271427"/>
              <a:ext cx="444528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107750030" y="106762466"/>
              <a:ext cx="444530" cy="491041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107305502" y="105780388"/>
              <a:ext cx="444528" cy="49103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de-AT" sz="3000" dirty="0" smtClean="0"/>
              <a:t>Vielen Dank für Ihre Aufmerksamkeit!</a:t>
            </a:r>
            <a:endParaRPr lang="de-AT" sz="3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66997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AT" sz="2200" dirty="0" smtClean="0"/>
          </a:p>
          <a:p>
            <a:pPr marL="0" indent="0">
              <a:buNone/>
            </a:pPr>
            <a:endParaRPr lang="de-AT" sz="2200" dirty="0"/>
          </a:p>
          <a:p>
            <a:pPr marL="0" indent="0">
              <a:buNone/>
            </a:pPr>
            <a:endParaRPr lang="de-AT" sz="2200" dirty="0" smtClean="0"/>
          </a:p>
          <a:p>
            <a:pPr marL="0" indent="0">
              <a:buNone/>
            </a:pPr>
            <a:r>
              <a:rPr lang="de-AT" sz="2200" dirty="0" smtClean="0"/>
              <a:t>Rückfragen, Kritiken oder Anregungen sind sehr gerne willkommen:</a:t>
            </a:r>
          </a:p>
          <a:p>
            <a:pPr marL="0" indent="0">
              <a:buNone/>
            </a:pPr>
            <a:endParaRPr lang="de-AT" sz="2200" dirty="0"/>
          </a:p>
          <a:p>
            <a:pPr marL="0" indent="0" algn="ctr">
              <a:buNone/>
            </a:pPr>
            <a:r>
              <a:rPr lang="de-AT" sz="2200" dirty="0" err="1"/>
              <a:t>Appellator</a:t>
            </a:r>
            <a:r>
              <a:rPr lang="de-AT" sz="2200" dirty="0"/>
              <a:t> Steuerberatungsgesellschaft </a:t>
            </a:r>
            <a:r>
              <a:rPr lang="de-AT" sz="2200" dirty="0" err="1"/>
              <a:t>m.b.H</a:t>
            </a:r>
            <a:r>
              <a:rPr lang="de-AT" sz="2200" dirty="0"/>
              <a:t>.</a:t>
            </a:r>
          </a:p>
          <a:p>
            <a:pPr marL="0" indent="0" algn="ctr">
              <a:buNone/>
            </a:pPr>
            <a:r>
              <a:rPr lang="de-AT" sz="2200" dirty="0"/>
              <a:t>Mag. Klaus Fritsch</a:t>
            </a:r>
          </a:p>
          <a:p>
            <a:pPr marL="0" indent="0" algn="ctr">
              <a:buNone/>
            </a:pPr>
            <a:r>
              <a:rPr lang="de-AT" sz="2200" dirty="0"/>
              <a:t>01 – 408 42 58</a:t>
            </a:r>
          </a:p>
          <a:p>
            <a:pPr marL="0" indent="0" algn="ctr">
              <a:buNone/>
            </a:pPr>
            <a:r>
              <a:rPr lang="de-AT" sz="2200" dirty="0"/>
              <a:t>kf@appellator.at</a:t>
            </a:r>
          </a:p>
          <a:p>
            <a:pPr marL="0" indent="0" algn="ctr">
              <a:buNone/>
            </a:pPr>
            <a:r>
              <a:rPr lang="de-AT" sz="2200" dirty="0"/>
              <a:t>www.appellator.at</a:t>
            </a:r>
          </a:p>
          <a:p>
            <a:pPr marL="0" indent="0">
              <a:buNone/>
            </a:pPr>
            <a:endParaRPr lang="de-AT" sz="2200" dirty="0" smtClean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9E6-C09B-43D1-9FC6-D22ACB2667B9}" type="slidenum">
              <a:rPr lang="de-AT" smtClean="0"/>
              <a:t>19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700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47729"/>
            <a:ext cx="9144000" cy="510271"/>
            <a:chOff x="106860975" y="105289350"/>
            <a:chExt cx="6645599" cy="2457171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06860975" y="105289350"/>
              <a:ext cx="4302193" cy="2457171"/>
            </a:xfrm>
            <a:prstGeom prst="rect">
              <a:avLst/>
            </a:prstGeom>
            <a:gradFill rotWithShape="1">
              <a:gsLst>
                <a:gs pos="0">
                  <a:srgbClr val="CCCCE6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08195225" y="105780388"/>
              <a:ext cx="5311349" cy="147334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08639089" y="105780388"/>
              <a:ext cx="444530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08639089" y="105289350"/>
              <a:ext cx="444530" cy="491038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08194561" y="105780388"/>
              <a:ext cx="444528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107750030" y="106271427"/>
              <a:ext cx="444530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108194561" y="106271427"/>
              <a:ext cx="444528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107750030" y="106762466"/>
              <a:ext cx="444530" cy="491041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107305502" y="105780388"/>
              <a:ext cx="444528" cy="49103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de-AT" dirty="0" smtClean="0"/>
              <a:t>Inhaltsverzeichnis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1063277"/>
            <a:ext cx="8784976" cy="517403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AT" sz="2800" dirty="0" smtClean="0"/>
              <a:t>Steuersystem vor BBG 2011</a:t>
            </a:r>
          </a:p>
          <a:p>
            <a:pPr marL="514350" indent="-514350">
              <a:buFont typeface="+mj-lt"/>
              <a:buAutoNum type="arabicPeriod"/>
            </a:pPr>
            <a:r>
              <a:rPr lang="de-AT" sz="2800" dirty="0" smtClean="0"/>
              <a:t>Veränderung durch BBG 2011 und 1. </a:t>
            </a:r>
            <a:r>
              <a:rPr lang="de-AT" sz="2800" dirty="0" err="1" smtClean="0"/>
              <a:t>StabG</a:t>
            </a:r>
            <a:r>
              <a:rPr lang="de-AT" sz="2800" dirty="0" smtClean="0"/>
              <a:t> 2012</a:t>
            </a:r>
          </a:p>
          <a:p>
            <a:pPr marL="514350" indent="-514350">
              <a:buFont typeface="+mj-lt"/>
              <a:buAutoNum type="arabicPeriod"/>
            </a:pPr>
            <a:r>
              <a:rPr lang="de-AT" sz="2800" dirty="0" smtClean="0"/>
              <a:t>Steuertatbestand private Grundstücksveräußerungen</a:t>
            </a:r>
          </a:p>
          <a:p>
            <a:pPr marL="514350" indent="-514350">
              <a:buFont typeface="+mj-lt"/>
              <a:buAutoNum type="arabicPeriod"/>
            </a:pPr>
            <a:r>
              <a:rPr lang="de-AT" sz="2800" dirty="0" smtClean="0"/>
              <a:t>Befreiungstatbestände</a:t>
            </a:r>
          </a:p>
          <a:p>
            <a:pPr marL="514350" indent="-514350">
              <a:buFont typeface="+mj-lt"/>
              <a:buAutoNum type="arabicPeriod"/>
            </a:pPr>
            <a:r>
              <a:rPr lang="de-AT" sz="2800" dirty="0" smtClean="0"/>
              <a:t>Bemessungsgrundlage</a:t>
            </a:r>
          </a:p>
          <a:p>
            <a:pPr marL="514350" indent="-514350">
              <a:buFont typeface="+mj-lt"/>
              <a:buAutoNum type="arabicPeriod"/>
            </a:pPr>
            <a:r>
              <a:rPr lang="de-AT" sz="2800" dirty="0" smtClean="0"/>
              <a:t>Steuersatz</a:t>
            </a:r>
          </a:p>
          <a:p>
            <a:pPr marL="514350" indent="-514350">
              <a:buFont typeface="+mj-lt"/>
              <a:buAutoNum type="arabicPeriod"/>
            </a:pPr>
            <a:r>
              <a:rPr lang="de-AT" sz="2800" dirty="0" smtClean="0"/>
              <a:t>Erhebung </a:t>
            </a:r>
            <a:r>
              <a:rPr lang="de-AT" sz="2800" dirty="0" err="1" smtClean="0"/>
              <a:t>ImmoESt</a:t>
            </a:r>
            <a:endParaRPr lang="de-AT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de-AT" sz="2800" dirty="0" smtClean="0"/>
              <a:t>Beispiele</a:t>
            </a:r>
            <a:endParaRPr lang="de-AT" sz="2400" dirty="0" smtClean="0"/>
          </a:p>
          <a:p>
            <a:pPr marL="400050" lvl="1" indent="0">
              <a:buNone/>
            </a:pPr>
            <a:endParaRPr lang="de-AT" sz="2400" dirty="0" smtClean="0"/>
          </a:p>
          <a:p>
            <a:pPr marL="914400" lvl="1" indent="-514350">
              <a:buFont typeface="+mj-lt"/>
              <a:buAutoNum type="alphaLcPeriod"/>
            </a:pPr>
            <a:endParaRPr lang="de-AT" sz="2400" dirty="0" smtClean="0"/>
          </a:p>
          <a:p>
            <a:pPr marL="914400" lvl="1" indent="-514350">
              <a:buFont typeface="+mj-lt"/>
              <a:buAutoNum type="alphaLcPeriod"/>
            </a:pPr>
            <a:endParaRPr lang="de-AT" sz="2400" dirty="0" smtClean="0"/>
          </a:p>
          <a:p>
            <a:pPr marL="914400" lvl="1" indent="-514350">
              <a:buFont typeface="+mj-lt"/>
              <a:buAutoNum type="alphaLcPeriod"/>
            </a:pPr>
            <a:endParaRPr lang="de-AT" sz="2400" dirty="0" smtClean="0"/>
          </a:p>
          <a:p>
            <a:pPr marL="914400" lvl="1" indent="-514350">
              <a:buFont typeface="+mj-lt"/>
              <a:buAutoNum type="alphaLcPeriod"/>
            </a:pPr>
            <a:endParaRPr lang="de-AT" sz="2400" dirty="0" smtClean="0"/>
          </a:p>
          <a:p>
            <a:pPr marL="914400" lvl="1" indent="-514350">
              <a:buFont typeface="+mj-lt"/>
              <a:buAutoNum type="alphaLcPeriod"/>
            </a:pPr>
            <a:endParaRPr lang="de-AT" sz="2400" dirty="0" smtClean="0"/>
          </a:p>
          <a:p>
            <a:pPr marL="914400" lvl="1" indent="-514350">
              <a:buFont typeface="+mj-lt"/>
              <a:buAutoNum type="alphaLcPeriod"/>
            </a:pPr>
            <a:endParaRPr lang="de-AT" dirty="0" smtClean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9E6-C09B-43D1-9FC6-D22ACB2667B9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6819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47729"/>
            <a:ext cx="9144000" cy="510271"/>
            <a:chOff x="106860975" y="105289350"/>
            <a:chExt cx="6645599" cy="2457171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06860975" y="105289350"/>
              <a:ext cx="4302193" cy="2457171"/>
            </a:xfrm>
            <a:prstGeom prst="rect">
              <a:avLst/>
            </a:prstGeom>
            <a:gradFill rotWithShape="1">
              <a:gsLst>
                <a:gs pos="0">
                  <a:srgbClr val="CCCCE6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08195225" y="105780388"/>
              <a:ext cx="5311349" cy="147334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08639089" y="105780388"/>
              <a:ext cx="444530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08639089" y="105289350"/>
              <a:ext cx="444530" cy="491038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08194561" y="105780388"/>
              <a:ext cx="444528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107750030" y="106271427"/>
              <a:ext cx="444530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108194561" y="106271427"/>
              <a:ext cx="444528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107750030" y="106762466"/>
              <a:ext cx="444530" cy="491041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107305502" y="105780388"/>
              <a:ext cx="444528" cy="49103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de-AT" sz="3000" dirty="0" smtClean="0"/>
              <a:t>1. Steuersystem vor BBG 2011</a:t>
            </a:r>
            <a:endParaRPr lang="de-AT" sz="3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525963"/>
          </a:xfrm>
        </p:spPr>
        <p:txBody>
          <a:bodyPr>
            <a:normAutofit/>
          </a:bodyPr>
          <a:lstStyle/>
          <a:p>
            <a:r>
              <a:rPr lang="de-AT" sz="2200" dirty="0" smtClean="0"/>
              <a:t>Unterscheidung betrieblich – außerbetrieblich</a:t>
            </a:r>
          </a:p>
          <a:p>
            <a:r>
              <a:rPr lang="de-AT" sz="2200" dirty="0" smtClean="0"/>
              <a:t>betrieblich: Reinvermögenszuwachstheorie</a:t>
            </a:r>
          </a:p>
          <a:p>
            <a:pPr lvl="1"/>
            <a:r>
              <a:rPr lang="de-AT" sz="1800" dirty="0" smtClean="0"/>
              <a:t>steuerbar ist alles was aus der Quelle fließt und Wertveränderungen der Quelle selbst, unabhängig einer Frist</a:t>
            </a:r>
          </a:p>
          <a:p>
            <a:pPr lvl="1"/>
            <a:r>
              <a:rPr lang="de-AT" sz="1800" dirty="0" smtClean="0"/>
              <a:t>Verluste an sich voll ausgleichsfähig</a:t>
            </a:r>
          </a:p>
          <a:p>
            <a:pPr lvl="1"/>
            <a:r>
              <a:rPr lang="de-AT" sz="1800" dirty="0" smtClean="0"/>
              <a:t>Verlustvortrag im betrieblichen Bereich</a:t>
            </a:r>
          </a:p>
          <a:p>
            <a:r>
              <a:rPr lang="de-AT" sz="2200" dirty="0" smtClean="0"/>
              <a:t>außerbetrieblich: Quellentheorie</a:t>
            </a:r>
          </a:p>
          <a:p>
            <a:pPr lvl="1"/>
            <a:r>
              <a:rPr lang="de-AT" sz="2000" dirty="0" smtClean="0"/>
              <a:t>steuerbar ist alles, was aus der Quelle fließt</a:t>
            </a:r>
          </a:p>
          <a:p>
            <a:pPr lvl="1"/>
            <a:r>
              <a:rPr lang="de-AT" sz="2000" dirty="0" smtClean="0"/>
              <a:t>zuzüglich ausgewählter Ausnahmetatbestände</a:t>
            </a:r>
          </a:p>
          <a:p>
            <a:pPr lvl="1"/>
            <a:r>
              <a:rPr lang="de-AT" sz="2000" dirty="0" smtClean="0"/>
              <a:t>Verluste nur sehr eingeschränkt ausgleichsfähig</a:t>
            </a:r>
          </a:p>
          <a:p>
            <a:pPr lvl="1"/>
            <a:r>
              <a:rPr lang="de-AT" sz="2000" dirty="0" smtClean="0"/>
              <a:t>kein Verlustvortrag</a:t>
            </a:r>
          </a:p>
          <a:p>
            <a:endParaRPr lang="de-AT" sz="2400" dirty="0" smtClean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9E6-C09B-43D1-9FC6-D22ACB2667B9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8906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47729"/>
            <a:ext cx="9144000" cy="510271"/>
            <a:chOff x="106860975" y="105289350"/>
            <a:chExt cx="6645599" cy="2457171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06860975" y="105289350"/>
              <a:ext cx="4302193" cy="2457171"/>
            </a:xfrm>
            <a:prstGeom prst="rect">
              <a:avLst/>
            </a:prstGeom>
            <a:gradFill rotWithShape="1">
              <a:gsLst>
                <a:gs pos="0">
                  <a:srgbClr val="CCCCE6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08195225" y="105780388"/>
              <a:ext cx="5311349" cy="147334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08639089" y="105780388"/>
              <a:ext cx="444530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08639089" y="105289350"/>
              <a:ext cx="444530" cy="491038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08194561" y="105780388"/>
              <a:ext cx="444528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107750030" y="106271427"/>
              <a:ext cx="444530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108194561" y="106271427"/>
              <a:ext cx="444528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107750030" y="106762466"/>
              <a:ext cx="444530" cy="491041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107305502" y="105780388"/>
              <a:ext cx="444528" cy="49103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de-AT" sz="3000" dirty="0" smtClean="0"/>
              <a:t>1. Steuersystem vor BBG 2011</a:t>
            </a:r>
            <a:endParaRPr lang="de-AT" sz="3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525963"/>
          </a:xfrm>
        </p:spPr>
        <p:txBody>
          <a:bodyPr>
            <a:normAutofit/>
          </a:bodyPr>
          <a:lstStyle/>
          <a:p>
            <a:r>
              <a:rPr lang="de-AT" sz="2200" dirty="0" smtClean="0"/>
              <a:t>§ 27 Einkünfte aus Kapitalvermögen: nur Früchte</a:t>
            </a:r>
          </a:p>
          <a:p>
            <a:r>
              <a:rPr lang="de-AT" sz="2200" dirty="0" smtClean="0"/>
              <a:t>§ 28 Einkünfte aus Vermietung und Verpachtung: nur Früchte</a:t>
            </a:r>
          </a:p>
          <a:p>
            <a:r>
              <a:rPr lang="de-AT" sz="2200" dirty="0" smtClean="0"/>
              <a:t>§ 29 sonstige Einkünfte</a:t>
            </a:r>
          </a:p>
          <a:p>
            <a:r>
              <a:rPr lang="de-AT" sz="2200" dirty="0" smtClean="0"/>
              <a:t>§ 30 Spekulationsgeschäfte</a:t>
            </a:r>
          </a:p>
          <a:p>
            <a:pPr lvl="1"/>
            <a:r>
              <a:rPr lang="de-AT" sz="1800" dirty="0" smtClean="0"/>
              <a:t>Grundstücke</a:t>
            </a:r>
          </a:p>
          <a:p>
            <a:pPr lvl="1"/>
            <a:r>
              <a:rPr lang="de-AT" sz="1800" dirty="0"/>
              <a:t>s</a:t>
            </a:r>
            <a:r>
              <a:rPr lang="de-AT" sz="1800" dirty="0" smtClean="0"/>
              <a:t>onstige WG</a:t>
            </a:r>
          </a:p>
          <a:p>
            <a:r>
              <a:rPr lang="de-AT" sz="2200" dirty="0" smtClean="0"/>
              <a:t>§ 31 Einkünfte aus bestimmten Beteiligungen</a:t>
            </a:r>
          </a:p>
          <a:p>
            <a:pPr lvl="1"/>
            <a:r>
              <a:rPr lang="de-AT" sz="1600" dirty="0" err="1" smtClean="0"/>
              <a:t>mind</a:t>
            </a:r>
            <a:r>
              <a:rPr lang="de-AT" sz="1600" dirty="0" smtClean="0"/>
              <a:t> 1% innerhalb der letzten 5 Jahre</a:t>
            </a:r>
          </a:p>
          <a:p>
            <a:pPr lvl="1"/>
            <a:r>
              <a:rPr lang="de-AT" sz="1600" dirty="0" smtClean="0"/>
              <a:t>Liquidation unbeachtlich Beteiligungsausmaß</a:t>
            </a:r>
          </a:p>
          <a:p>
            <a:pPr lvl="1"/>
            <a:r>
              <a:rPr lang="de-AT" sz="1600" dirty="0" smtClean="0"/>
              <a:t>Wegzugsbesteuerung</a:t>
            </a:r>
          </a:p>
          <a:p>
            <a:endParaRPr lang="de-AT" sz="2400" dirty="0" smtClean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9E6-C09B-43D1-9FC6-D22ACB2667B9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695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47729"/>
            <a:ext cx="9144000" cy="510271"/>
            <a:chOff x="106860975" y="105289350"/>
            <a:chExt cx="6645599" cy="2457171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06860975" y="105289350"/>
              <a:ext cx="4302193" cy="2457171"/>
            </a:xfrm>
            <a:prstGeom prst="rect">
              <a:avLst/>
            </a:prstGeom>
            <a:gradFill rotWithShape="1">
              <a:gsLst>
                <a:gs pos="0">
                  <a:srgbClr val="CCCCE6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08195225" y="105780388"/>
              <a:ext cx="5311349" cy="147334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08639089" y="105780388"/>
              <a:ext cx="444530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08639089" y="105289350"/>
              <a:ext cx="444530" cy="491038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08194561" y="105780388"/>
              <a:ext cx="444528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107750030" y="106271427"/>
              <a:ext cx="444530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108194561" y="106271427"/>
              <a:ext cx="444528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107750030" y="106762466"/>
              <a:ext cx="444530" cy="491041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107305502" y="105780388"/>
              <a:ext cx="444528" cy="49103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de-AT" sz="3000" dirty="0" smtClean="0"/>
              <a:t>2. Veränderungen durch BBG 2011 und 1. </a:t>
            </a:r>
            <a:r>
              <a:rPr lang="de-AT" sz="3000" dirty="0" err="1" smtClean="0"/>
              <a:t>StabG</a:t>
            </a:r>
            <a:r>
              <a:rPr lang="de-AT" sz="3000" dirty="0" smtClean="0"/>
              <a:t> 2012</a:t>
            </a:r>
            <a:endParaRPr lang="de-AT" sz="3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608512"/>
          </a:xfrm>
        </p:spPr>
        <p:txBody>
          <a:bodyPr>
            <a:normAutofit/>
          </a:bodyPr>
          <a:lstStyle/>
          <a:p>
            <a:r>
              <a:rPr lang="de-AT" sz="2200" dirty="0" smtClean="0"/>
              <a:t>BBG 2011</a:t>
            </a:r>
          </a:p>
          <a:p>
            <a:pPr lvl="1"/>
            <a:r>
              <a:rPr lang="de-AT" sz="1800" dirty="0" smtClean="0"/>
              <a:t>Ausweitung des Steuertatbestandes Einkünfte aus Kapitalvermögen § 27 von Früchte auf Früchte und Kapital</a:t>
            </a:r>
          </a:p>
          <a:p>
            <a:pPr lvl="1"/>
            <a:r>
              <a:rPr lang="de-AT" sz="1800" dirty="0" smtClean="0"/>
              <a:t>generelle Übergangsregel: Altbestand bleibt im alten Regelwerk</a:t>
            </a:r>
          </a:p>
          <a:p>
            <a:r>
              <a:rPr lang="de-AT" sz="2200" dirty="0" smtClean="0"/>
              <a:t>1. </a:t>
            </a:r>
            <a:r>
              <a:rPr lang="de-AT" sz="2200" dirty="0" err="1" smtClean="0"/>
              <a:t>StabG</a:t>
            </a:r>
            <a:r>
              <a:rPr lang="de-AT" sz="2200" dirty="0" smtClean="0"/>
              <a:t> 2012:</a:t>
            </a:r>
          </a:p>
          <a:p>
            <a:pPr lvl="1"/>
            <a:r>
              <a:rPr lang="de-AT" sz="1800" dirty="0" smtClean="0"/>
              <a:t>Schaffung des neuen Steuertatbestandes „private Grundstücksveräußerung“</a:t>
            </a:r>
          </a:p>
          <a:p>
            <a:pPr lvl="1"/>
            <a:r>
              <a:rPr lang="de-AT" sz="1800" dirty="0" smtClean="0"/>
              <a:t>generelle Übergangsregel: Altbestand wird in das neue Regelwerk überführt</a:t>
            </a:r>
          </a:p>
          <a:p>
            <a:pPr lvl="1"/>
            <a:endParaRPr lang="de-AT" sz="1800" dirty="0"/>
          </a:p>
          <a:p>
            <a:pPr>
              <a:buFont typeface="Symbol"/>
              <a:buChar char="Þ"/>
            </a:pPr>
            <a:r>
              <a:rPr lang="de-AT" sz="2200" dirty="0" smtClean="0"/>
              <a:t>Fazit:</a:t>
            </a:r>
          </a:p>
          <a:p>
            <a:pPr marL="457200" lvl="1" indent="0">
              <a:buNone/>
            </a:pPr>
            <a:r>
              <a:rPr lang="de-AT" sz="1800" dirty="0" smtClean="0"/>
              <a:t>massive Erweiterung des außerbetrieblichen </a:t>
            </a:r>
            <a:r>
              <a:rPr lang="de-AT" sz="1800" dirty="0" err="1" smtClean="0"/>
              <a:t>Einkünftebegriffes</a:t>
            </a:r>
            <a:endParaRPr lang="de-AT" sz="1800" dirty="0" smtClean="0"/>
          </a:p>
          <a:p>
            <a:pPr marL="457200" lvl="1" indent="0">
              <a:buNone/>
            </a:pPr>
            <a:r>
              <a:rPr lang="de-AT" sz="1800" dirty="0"/>
              <a:t>	</a:t>
            </a:r>
            <a:r>
              <a:rPr lang="de-AT" sz="1800" dirty="0" smtClean="0"/>
              <a:t>der Steuergerechtigkeit sicher entsprechend: sehr positiv zu beurteilen!</a:t>
            </a:r>
          </a:p>
          <a:p>
            <a:pPr marL="457200" lvl="1" indent="0">
              <a:buNone/>
            </a:pPr>
            <a:r>
              <a:rPr lang="de-AT" sz="1800" dirty="0" smtClean="0"/>
              <a:t>verbunden mit den alten Nachteilen: Warum kein </a:t>
            </a:r>
            <a:r>
              <a:rPr lang="de-AT" sz="1800" dirty="0" err="1" smtClean="0"/>
              <a:t>einkunftsartspezifischer</a:t>
            </a:r>
            <a:r>
              <a:rPr lang="de-AT" sz="1800" dirty="0" smtClean="0"/>
              <a:t> VV?</a:t>
            </a:r>
          </a:p>
          <a:p>
            <a:pPr marL="457200" lvl="1" indent="0">
              <a:buNone/>
            </a:pPr>
            <a:r>
              <a:rPr lang="de-AT" sz="1800" dirty="0" smtClean="0"/>
              <a:t>verbunden mit neuen Nachteilen (§ 20 (2) TS2): Nettoprinzip?</a:t>
            </a:r>
            <a:r>
              <a:rPr lang="de-AT" sz="1800" dirty="0"/>
              <a:t>	</a:t>
            </a:r>
            <a:endParaRPr lang="de-AT" sz="1800" dirty="0" smtClean="0"/>
          </a:p>
          <a:p>
            <a:pPr marL="0" indent="0">
              <a:buNone/>
            </a:pPr>
            <a:endParaRPr lang="de-AT" sz="2200" dirty="0" smtClean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9E6-C09B-43D1-9FC6-D22ACB2667B9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5575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47729"/>
            <a:ext cx="9144000" cy="510271"/>
            <a:chOff x="106860975" y="105289350"/>
            <a:chExt cx="6645599" cy="2457171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06860975" y="105289350"/>
              <a:ext cx="4302193" cy="2457171"/>
            </a:xfrm>
            <a:prstGeom prst="rect">
              <a:avLst/>
            </a:prstGeom>
            <a:gradFill rotWithShape="1">
              <a:gsLst>
                <a:gs pos="0">
                  <a:srgbClr val="CCCCE6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08195225" y="105780388"/>
              <a:ext cx="5311349" cy="147334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08639089" y="105780388"/>
              <a:ext cx="444530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08639089" y="105289350"/>
              <a:ext cx="444530" cy="491038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08194561" y="105780388"/>
              <a:ext cx="444528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107750030" y="106271427"/>
              <a:ext cx="444530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108194561" y="106271427"/>
              <a:ext cx="444528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107750030" y="106762466"/>
              <a:ext cx="444530" cy="491041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107305502" y="105780388"/>
              <a:ext cx="444528" cy="49103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de-AT" sz="3000" dirty="0" smtClean="0"/>
              <a:t>3. Steuertatbestand</a:t>
            </a:r>
            <a:br>
              <a:rPr lang="de-AT" sz="3000" dirty="0" smtClean="0"/>
            </a:br>
            <a:r>
              <a:rPr lang="de-AT" sz="3000" dirty="0" smtClean="0"/>
              <a:t>private Grundstücksveräußerung</a:t>
            </a:r>
            <a:endParaRPr lang="de-AT" sz="3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669979"/>
          </a:xfrm>
        </p:spPr>
        <p:txBody>
          <a:bodyPr>
            <a:normAutofit/>
          </a:bodyPr>
          <a:lstStyle/>
          <a:p>
            <a:r>
              <a:rPr lang="de-AT" sz="2200" dirty="0" smtClean="0"/>
              <a:t>Veräußerung von Grundstücken, die keinem Betriebsvermögen angehören</a:t>
            </a:r>
          </a:p>
          <a:p>
            <a:r>
              <a:rPr lang="de-AT" sz="2200" dirty="0" smtClean="0"/>
              <a:t>Grundstück</a:t>
            </a:r>
          </a:p>
          <a:p>
            <a:pPr lvl="1"/>
            <a:r>
              <a:rPr lang="de-AT" sz="1800" dirty="0" smtClean="0"/>
              <a:t>Grund und Boden</a:t>
            </a:r>
          </a:p>
          <a:p>
            <a:pPr lvl="1"/>
            <a:r>
              <a:rPr lang="de-AT" sz="1800" dirty="0" smtClean="0"/>
              <a:t>Gebäude</a:t>
            </a:r>
          </a:p>
          <a:p>
            <a:pPr lvl="1"/>
            <a:r>
              <a:rPr lang="de-AT" sz="1800" dirty="0" smtClean="0"/>
              <a:t>grundstücksgleiche Rechte</a:t>
            </a:r>
          </a:p>
          <a:p>
            <a:endParaRPr lang="de-AT" sz="2200" dirty="0"/>
          </a:p>
          <a:p>
            <a:pPr>
              <a:buFont typeface="Symbol"/>
              <a:buChar char="Þ"/>
            </a:pPr>
            <a:r>
              <a:rPr lang="de-AT" sz="2200" dirty="0" smtClean="0"/>
              <a:t>unbeachtlich, seit wann sie dem Veräußerer oder seinem Rechtsvorgänger bereits gehört haben</a:t>
            </a:r>
          </a:p>
          <a:p>
            <a:pPr>
              <a:buFont typeface="Symbol"/>
              <a:buChar char="Þ"/>
            </a:pPr>
            <a:r>
              <a:rPr lang="de-AT" sz="2200" dirty="0" smtClean="0"/>
              <a:t>unbeachtlich was damit getan wurde</a:t>
            </a:r>
          </a:p>
          <a:p>
            <a:pPr lvl="1"/>
            <a:endParaRPr lang="de-AT" sz="1800" dirty="0" smtClean="0"/>
          </a:p>
          <a:p>
            <a:pPr lvl="2"/>
            <a:endParaRPr lang="de-AT" dirty="0" smtClean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9E6-C09B-43D1-9FC6-D22ACB2667B9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3464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47729"/>
            <a:ext cx="9144000" cy="510271"/>
            <a:chOff x="106860975" y="105289350"/>
            <a:chExt cx="6645599" cy="2457171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06860975" y="105289350"/>
              <a:ext cx="4302193" cy="2457171"/>
            </a:xfrm>
            <a:prstGeom prst="rect">
              <a:avLst/>
            </a:prstGeom>
            <a:gradFill rotWithShape="1">
              <a:gsLst>
                <a:gs pos="0">
                  <a:srgbClr val="CCCCE6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08195225" y="105780388"/>
              <a:ext cx="5311349" cy="147334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08639089" y="105780388"/>
              <a:ext cx="444530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08639089" y="105289350"/>
              <a:ext cx="444530" cy="491038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08194561" y="105780388"/>
              <a:ext cx="444528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107750030" y="106271427"/>
              <a:ext cx="444530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108194561" y="106271427"/>
              <a:ext cx="444528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107750030" y="106762466"/>
              <a:ext cx="444530" cy="491041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107305502" y="105780388"/>
              <a:ext cx="444528" cy="49103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de-AT" sz="3000" dirty="0" smtClean="0"/>
              <a:t>4. Befreiungsbestimmungen</a:t>
            </a:r>
            <a:endParaRPr lang="de-AT" sz="3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669979"/>
          </a:xfrm>
        </p:spPr>
        <p:txBody>
          <a:bodyPr>
            <a:normAutofit/>
          </a:bodyPr>
          <a:lstStyle/>
          <a:p>
            <a:r>
              <a:rPr lang="de-AT" sz="2200" dirty="0" smtClean="0"/>
              <a:t>Hauptwohnsitzbefreiung</a:t>
            </a:r>
          </a:p>
          <a:p>
            <a:r>
              <a:rPr lang="de-AT" sz="2200" dirty="0" smtClean="0"/>
              <a:t>Herstellerbefreiung</a:t>
            </a:r>
          </a:p>
          <a:p>
            <a:r>
              <a:rPr lang="de-AT" sz="2200" dirty="0" smtClean="0"/>
              <a:t>behördlicher Eingriff oder Vermeidung eines solchen</a:t>
            </a:r>
          </a:p>
          <a:p>
            <a:r>
              <a:rPr lang="de-AT" sz="2200" dirty="0" smtClean="0"/>
              <a:t>Grundstückstäusche im Rahmen von Zusammenlegungs- oder Flurbereinigungsverfahrens</a:t>
            </a:r>
          </a:p>
          <a:p>
            <a:pPr marL="0" indent="0">
              <a:buNone/>
            </a:pPr>
            <a:endParaRPr lang="de-AT" sz="2200" dirty="0" smtClean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9E6-C09B-43D1-9FC6-D22ACB2667B9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2936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47729"/>
            <a:ext cx="9144000" cy="510271"/>
            <a:chOff x="106860975" y="105289350"/>
            <a:chExt cx="6645599" cy="2457171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06860975" y="105289350"/>
              <a:ext cx="4302193" cy="2457171"/>
            </a:xfrm>
            <a:prstGeom prst="rect">
              <a:avLst/>
            </a:prstGeom>
            <a:gradFill rotWithShape="1">
              <a:gsLst>
                <a:gs pos="0">
                  <a:srgbClr val="CCCCE6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08195225" y="105780388"/>
              <a:ext cx="5311349" cy="147334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08639089" y="105780388"/>
              <a:ext cx="444530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08639089" y="105289350"/>
              <a:ext cx="444530" cy="491038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08194561" y="105780388"/>
              <a:ext cx="444528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107750030" y="106271427"/>
              <a:ext cx="444530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108194561" y="106271427"/>
              <a:ext cx="444528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107750030" y="106762466"/>
              <a:ext cx="444530" cy="491041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107305502" y="105780388"/>
              <a:ext cx="444528" cy="49103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de-AT" sz="3000" dirty="0" smtClean="0"/>
              <a:t>4. Befreiungsbestimmungen</a:t>
            </a:r>
            <a:br>
              <a:rPr lang="de-AT" sz="3000" dirty="0" smtClean="0"/>
            </a:br>
            <a:r>
              <a:rPr lang="de-AT" sz="3000" dirty="0" smtClean="0"/>
              <a:t>Hauptwohnsitzbefreiung § 30 (2) Z 1</a:t>
            </a:r>
            <a:endParaRPr lang="de-AT" sz="3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669979"/>
          </a:xfrm>
        </p:spPr>
        <p:txBody>
          <a:bodyPr>
            <a:normAutofit/>
          </a:bodyPr>
          <a:lstStyle/>
          <a:p>
            <a:r>
              <a:rPr lang="de-AT" sz="2200" dirty="0" smtClean="0"/>
              <a:t>Hauptwohnsitz </a:t>
            </a:r>
            <a:r>
              <a:rPr lang="de-AT" sz="2200" dirty="0" err="1" smtClean="0"/>
              <a:t>iSv</a:t>
            </a:r>
            <a:r>
              <a:rPr lang="de-AT" sz="2200" dirty="0" smtClean="0"/>
              <a:t> § 18 (1) Z 3 b EStG des Veräußerers</a:t>
            </a:r>
          </a:p>
          <a:p>
            <a:pPr lvl="1"/>
            <a:r>
              <a:rPr lang="de-AT" sz="1800" dirty="0" smtClean="0"/>
              <a:t>Eigenheim mit nicht mehr als 2 Wohneinheiten oder Eigentumswohnung</a:t>
            </a:r>
          </a:p>
          <a:p>
            <a:pPr lvl="1"/>
            <a:r>
              <a:rPr lang="de-AT" sz="1800" dirty="0" smtClean="0"/>
              <a:t>zu mindestens 2/3 Wohnzwecken dient</a:t>
            </a:r>
          </a:p>
          <a:p>
            <a:pPr lvl="1"/>
            <a:r>
              <a:rPr lang="de-AT" sz="1800" dirty="0" smtClean="0"/>
              <a:t>§ 21 (1) BAO: Wirtschaftliche Betrachtungsweise: Mittelpunkt des Lebensinteresses maßgebend, Meldung hat allenfalls </a:t>
            </a:r>
            <a:r>
              <a:rPr lang="de-AT" sz="1800" dirty="0" err="1" smtClean="0"/>
              <a:t>Indizwirkung</a:t>
            </a:r>
            <a:endParaRPr lang="de-AT" sz="1800" dirty="0" smtClean="0"/>
          </a:p>
          <a:p>
            <a:r>
              <a:rPr lang="de-AT" sz="2200" dirty="0" smtClean="0"/>
              <a:t>samt Grund und Boden</a:t>
            </a:r>
          </a:p>
          <a:p>
            <a:pPr lvl="1"/>
            <a:r>
              <a:rPr lang="de-AT" sz="1800" dirty="0" smtClean="0"/>
              <a:t>EStR: maximal 1.000 m2</a:t>
            </a:r>
          </a:p>
          <a:p>
            <a:r>
              <a:rPr lang="de-AT" sz="2200" dirty="0" smtClean="0"/>
              <a:t>2 Sachverhalte:</a:t>
            </a:r>
          </a:p>
          <a:p>
            <a:pPr marL="457200" lvl="1" indent="0">
              <a:buNone/>
            </a:pPr>
            <a:r>
              <a:rPr lang="de-AT" sz="1800" dirty="0" smtClean="0"/>
              <a:t>a): von der Anschaffung bis zur Veräußerung </a:t>
            </a:r>
            <a:r>
              <a:rPr lang="de-AT" sz="1800" dirty="0"/>
              <a:t>durchgehend </a:t>
            </a:r>
            <a:r>
              <a:rPr lang="de-AT" sz="1800" dirty="0" smtClean="0"/>
              <a:t>für mindestens 2 Jahre</a:t>
            </a:r>
          </a:p>
          <a:p>
            <a:pPr marL="457200" lvl="1" indent="0">
              <a:buNone/>
            </a:pPr>
            <a:r>
              <a:rPr lang="de-AT" sz="1800" dirty="0" smtClean="0"/>
              <a:t>b) innerhalb der letzten 10 Jahre zu mindestens 5 Jahre durchgehend</a:t>
            </a:r>
          </a:p>
          <a:p>
            <a:r>
              <a:rPr lang="de-AT" sz="2200" dirty="0" smtClean="0"/>
              <a:t>wenn der Hauptwohnsitz aufgegeben wird</a:t>
            </a:r>
          </a:p>
          <a:p>
            <a:pPr marL="800100" lvl="1" indent="-342900">
              <a:buAutoNum type="alphaLcParenR"/>
            </a:pPr>
            <a:r>
              <a:rPr lang="de-AT" sz="1800" dirty="0" smtClean="0"/>
              <a:t>mit Veräußerung</a:t>
            </a:r>
          </a:p>
          <a:p>
            <a:pPr marL="800100" lvl="1" indent="-342900">
              <a:buAutoNum type="alphaLcParenR"/>
            </a:pPr>
            <a:r>
              <a:rPr lang="de-AT" sz="1800" dirty="0" smtClean="0"/>
              <a:t>auch davor</a:t>
            </a:r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9E6-C09B-43D1-9FC6-D22ACB2667B9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6378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47729"/>
            <a:ext cx="9144000" cy="510271"/>
            <a:chOff x="106860975" y="105289350"/>
            <a:chExt cx="6645599" cy="2457171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06860975" y="105289350"/>
              <a:ext cx="4302193" cy="2457171"/>
            </a:xfrm>
            <a:prstGeom prst="rect">
              <a:avLst/>
            </a:prstGeom>
            <a:gradFill rotWithShape="1">
              <a:gsLst>
                <a:gs pos="0">
                  <a:srgbClr val="CCCCE6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08195225" y="105780388"/>
              <a:ext cx="5311349" cy="147334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08639089" y="105780388"/>
              <a:ext cx="444530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08639089" y="105289350"/>
              <a:ext cx="444530" cy="491038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08194561" y="105780388"/>
              <a:ext cx="444528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107750030" y="106271427"/>
              <a:ext cx="444530" cy="49103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108194561" y="106271427"/>
              <a:ext cx="444528" cy="49103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107750030" y="106762466"/>
              <a:ext cx="444530" cy="491041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107305502" y="105780388"/>
              <a:ext cx="444528" cy="49103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de-AT" sz="3000" dirty="0" smtClean="0"/>
              <a:t>4. Befreiungsbestimmungen</a:t>
            </a:r>
            <a:br>
              <a:rPr lang="de-AT" sz="3000" dirty="0" smtClean="0"/>
            </a:br>
            <a:r>
              <a:rPr lang="de-AT" sz="3000" dirty="0" smtClean="0"/>
              <a:t>Hauptwohnsitzbefreiung – Anlassfall für </a:t>
            </a:r>
            <a:r>
              <a:rPr lang="de-AT" sz="3000" dirty="0" err="1" smtClean="0"/>
              <a:t>lit</a:t>
            </a:r>
            <a:r>
              <a:rPr lang="de-AT" sz="3000" dirty="0" smtClean="0"/>
              <a:t> b</a:t>
            </a:r>
            <a:endParaRPr lang="de-AT" sz="3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669979"/>
          </a:xfrm>
        </p:spPr>
        <p:txBody>
          <a:bodyPr>
            <a:normAutofit/>
          </a:bodyPr>
          <a:lstStyle/>
          <a:p>
            <a:endParaRPr lang="de-AT" sz="2200" dirty="0" smtClean="0"/>
          </a:p>
          <a:p>
            <a:r>
              <a:rPr lang="de-AT" sz="2200" dirty="0" smtClean="0"/>
              <a:t>Praxisbeispiel </a:t>
            </a:r>
            <a:r>
              <a:rPr lang="de-AT" sz="2200" dirty="0"/>
              <a:t>(Anlassfall): Ehegattin verlässt nach Trennung infolge Gewalttätigkeit des Gatten die Wohnung und verkauft später </a:t>
            </a:r>
          </a:p>
          <a:p>
            <a:r>
              <a:rPr lang="de-AT" sz="2200" dirty="0"/>
              <a:t>alter Rechtslage: nicht begünstigt, weil der Verkauf und die Aufgabe HWS auseinanderfallen (gewalttätiger Ehegatte aber begünstigt, wenn er bis Verkauf in EW lebt)</a:t>
            </a:r>
          </a:p>
          <a:p>
            <a:r>
              <a:rPr lang="de-AT" sz="2200" dirty="0"/>
              <a:t>neue Rechtslage 30 (2) Z 1 b: begünstigt, weil der HWS nicht anlässlich der Veräußerung aufgegeben werden muss</a:t>
            </a:r>
          </a:p>
          <a:p>
            <a:pPr marL="0" indent="0">
              <a:buNone/>
            </a:pPr>
            <a:endParaRPr lang="de-AT" sz="2200" dirty="0" smtClean="0"/>
          </a:p>
          <a:p>
            <a:pPr marL="0" indent="0">
              <a:buNone/>
            </a:pPr>
            <a:r>
              <a:rPr lang="de-AT" sz="2200" dirty="0" smtClean="0"/>
              <a:t>=&gt; </a:t>
            </a:r>
            <a:r>
              <a:rPr lang="de-AT" sz="2200" dirty="0"/>
              <a:t>sie muss aber nach Wille unseres Gesetzgebers mind. 5 Jahre aushalten! (Normzweck: Stärkung </a:t>
            </a:r>
            <a:r>
              <a:rPr lang="de-AT" sz="2200" dirty="0" smtClean="0"/>
              <a:t>Selbstverteidigungsfähigkeiten?)</a:t>
            </a:r>
            <a:endParaRPr lang="de-AT" sz="2200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C59E6-C09B-43D1-9FC6-D22ACB2667B9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7990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1197</Words>
  <Application>Microsoft Office PowerPoint</Application>
  <PresentationFormat>Bildschirmpräsentation (4:3)</PresentationFormat>
  <Paragraphs>187</Paragraphs>
  <Slides>19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0" baseType="lpstr">
      <vt:lpstr>Larissa</vt:lpstr>
      <vt:lpstr>Private Grundstücksveräußerungen in der ESt </vt:lpstr>
      <vt:lpstr>Inhaltsverzeichnis</vt:lpstr>
      <vt:lpstr>1. Steuersystem vor BBG 2011</vt:lpstr>
      <vt:lpstr>1. Steuersystem vor BBG 2011</vt:lpstr>
      <vt:lpstr>2. Veränderungen durch BBG 2011 und 1. StabG 2012</vt:lpstr>
      <vt:lpstr>3. Steuertatbestand private Grundstücksveräußerung</vt:lpstr>
      <vt:lpstr>4. Befreiungsbestimmungen</vt:lpstr>
      <vt:lpstr>4. Befreiungsbestimmungen Hauptwohnsitzbefreiung § 30 (2) Z 1</vt:lpstr>
      <vt:lpstr>4. Befreiungsbestimmungen Hauptwohnsitzbefreiung – Anlassfall für lit b</vt:lpstr>
      <vt:lpstr>4. Befreiungsbestimmungen Herstellerbefreiung § 30 (2) Z 2</vt:lpstr>
      <vt:lpstr>5. Bemessungsgrundlage § 30 (3+4)</vt:lpstr>
      <vt:lpstr>5. Verlustausgleich § 30 (7)</vt:lpstr>
      <vt:lpstr>6. Besonderer Steuersatz § 30a</vt:lpstr>
      <vt:lpstr>7. Erhebungsform ImmoESt</vt:lpstr>
      <vt:lpstr>8. Beispiel 1</vt:lpstr>
      <vt:lpstr>8. Lösung 1</vt:lpstr>
      <vt:lpstr>8. Beispiel 2</vt:lpstr>
      <vt:lpstr>8. Lösung 2</vt:lpstr>
      <vt:lpstr>Vielen Dank für Ihre Aufmerksamkeit!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Carola Steiner</dc:creator>
  <cp:lastModifiedBy>Susanne Kunst</cp:lastModifiedBy>
  <cp:revision>137</cp:revision>
  <cp:lastPrinted>2014-11-05T09:12:48Z</cp:lastPrinted>
  <dcterms:created xsi:type="dcterms:W3CDTF">2013-12-05T12:55:44Z</dcterms:created>
  <dcterms:modified xsi:type="dcterms:W3CDTF">2014-11-08T11:44:40Z</dcterms:modified>
</cp:coreProperties>
</file>